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DBF"/>
    <a:srgbClr val="F1605E"/>
    <a:srgbClr val="721D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 showGuides="1">
      <p:cViewPr varScale="1">
        <p:scale>
          <a:sx n="112" d="100"/>
          <a:sy n="112" d="100"/>
        </p:scale>
        <p:origin x="48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137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015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15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9893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16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55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897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191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1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00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534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538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235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79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4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929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06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2502334-CFEA-B543-A5F3-59498ADB641F}" type="datetimeFigureOut">
              <a:rPr lang="en-US" smtClean="0"/>
              <a:t>2/28/21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22BE8-A7C8-6A42-A1EF-E4B5A3EF97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8189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68B62-7588-564C-BA89-76B7181F2D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Battle of the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1944D1-53B5-CD47-BFC7-619A83CFA7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Where should one Live in London?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7C8742-D745-304F-8318-D5ABB08114F7}"/>
              </a:ext>
            </a:extLst>
          </p:cNvPr>
          <p:cNvSpPr txBox="1"/>
          <p:nvPr/>
        </p:nvSpPr>
        <p:spPr>
          <a:xfrm>
            <a:off x="1303020" y="5554980"/>
            <a:ext cx="4792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N. </a:t>
            </a:r>
            <a:r>
              <a:rPr lang="en-US" dirty="0" err="1"/>
              <a:t>Joewondo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860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97AFD-C659-9A48-A89F-BB945E0FC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4EC2E3-AFF2-8C47-9907-E3CD3EEE8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London welcomed 450,000 people in 2018/2019</a:t>
            </a:r>
          </a:p>
          <a:p>
            <a:r>
              <a:rPr lang="en-US" dirty="0"/>
              <a:t>Biggest challenge of moving to London:</a:t>
            </a:r>
          </a:p>
          <a:p>
            <a:pPr lvl="1"/>
            <a:r>
              <a:rPr lang="en-US" dirty="0"/>
              <a:t>To find suitable accommodation </a:t>
            </a:r>
          </a:p>
          <a:p>
            <a:pPr lvl="1"/>
            <a:r>
              <a:rPr lang="en-US" dirty="0"/>
              <a:t>London consists of 33 boroughs spanning 1,572 km</a:t>
            </a:r>
            <a:r>
              <a:rPr lang="en-US" baseline="30000" dirty="0"/>
              <a:t>2</a:t>
            </a:r>
            <a:r>
              <a:rPr lang="en-US" dirty="0"/>
              <a:t> in area</a:t>
            </a:r>
          </a:p>
          <a:p>
            <a:r>
              <a:rPr lang="en-US" dirty="0"/>
              <a:t>Objective:</a:t>
            </a:r>
          </a:p>
          <a:p>
            <a:pPr lvl="1"/>
            <a:r>
              <a:rPr lang="en-US" dirty="0"/>
              <a:t>Cluster boroughs of London based on venues</a:t>
            </a:r>
          </a:p>
          <a:p>
            <a:pPr lvl="1"/>
            <a:r>
              <a:rPr lang="en-US" dirty="0"/>
              <a:t>Visualize the resulting clusters against rental price and crime prevalence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86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FAC8-FE33-6C4B-9DEB-CA8DFC3FA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5ADAE-4E85-6241-A508-2BB2BE65D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List of boroughs in London </a:t>
            </a:r>
          </a:p>
          <a:p>
            <a:pPr lvl="1"/>
            <a:r>
              <a:rPr lang="en-GB" dirty="0"/>
              <a:t>Wikipedia, contains coordinates, population data</a:t>
            </a:r>
          </a:p>
          <a:p>
            <a:r>
              <a:rPr lang="en-GB" dirty="0"/>
              <a:t>Top 500 venues in each borough </a:t>
            </a:r>
          </a:p>
          <a:p>
            <a:pPr lvl="1"/>
            <a:r>
              <a:rPr lang="en-GB" dirty="0"/>
              <a:t>via the Foursquare API </a:t>
            </a:r>
          </a:p>
          <a:p>
            <a:r>
              <a:rPr lang="en-GB" dirty="0"/>
              <a:t>Crime statistics by borough (past 24 months)</a:t>
            </a:r>
          </a:p>
          <a:p>
            <a:pPr lvl="1"/>
            <a:r>
              <a:rPr lang="en-GB" dirty="0"/>
              <a:t>London Data Store </a:t>
            </a:r>
          </a:p>
          <a:p>
            <a:r>
              <a:rPr lang="en-GB" dirty="0"/>
              <a:t>Average private rent of a 1 bedroom flat by borough</a:t>
            </a:r>
          </a:p>
          <a:p>
            <a:pPr lvl="1"/>
            <a:r>
              <a:rPr lang="en-GB" dirty="0"/>
              <a:t> scrape </a:t>
            </a:r>
            <a:r>
              <a:rPr lang="en-GB" dirty="0" err="1"/>
              <a:t>rightmove</a:t>
            </a:r>
            <a:r>
              <a:rPr lang="en-GB" dirty="0"/>
              <a:t> website using </a:t>
            </a:r>
            <a:r>
              <a:rPr lang="en-GB" dirty="0" err="1"/>
              <a:t>rightmove_webscraper</a:t>
            </a:r>
            <a:r>
              <a:rPr lang="en-GB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808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497AD-8CBE-1848-8243-0940738A6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 means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5C287-CDC1-2543-AAE1-B89C978921F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Unsupervised ML algorithm</a:t>
                </a:r>
              </a:p>
              <a:p>
                <a:r>
                  <a:rPr lang="en-US" dirty="0"/>
                  <a:t>Partition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dirty="0"/>
                  <a:t> samples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into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disjoint clusters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, with centroid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Objective:</a:t>
                </a:r>
              </a:p>
              <a:p>
                <a:pPr lvl="1"/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func>
                          <m:func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US" i="1" smtClean="0"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i="0" smtClean="0">
                                    <a:latin typeface="Cambria Math" panose="02040503050406030204" pitchFamily="18" charset="0"/>
                                  </a:rPr>
                                  <m:t>min</m:t>
                                </m:r>
                              </m:e>
                              <m:lim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𝜖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lim>
                            </m:limLow>
                          </m:fName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d>
                                      <m:dPr>
                                        <m:begChr m:val="|"/>
                                        <m:endChr m:val="|"/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𝜇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𝑗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</m:d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)</m:t>
                            </m:r>
                          </m:e>
                        </m:func>
                      </m:e>
                    </m:nary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A85C287-CDC1-2543-AAE1-B89C978921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83" t="-9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C9D81DCE-CBDE-A647-90D3-ED476043D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8864" y="2925482"/>
            <a:ext cx="4965700" cy="34798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AB1DF16-89CC-C347-A527-1455199E1F1A}"/>
              </a:ext>
            </a:extLst>
          </p:cNvPr>
          <p:cNvSpPr txBox="1">
            <a:spLocks/>
          </p:cNvSpPr>
          <p:nvPr/>
        </p:nvSpPr>
        <p:spPr>
          <a:xfrm>
            <a:off x="1103312" y="3947886"/>
            <a:ext cx="5529717" cy="2148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endParaRPr lang="en-US" dirty="0"/>
          </a:p>
          <a:p>
            <a:r>
              <a:rPr lang="en-US" dirty="0"/>
              <a:t>Optimum number of cluster determined by ”elbow” method</a:t>
            </a:r>
          </a:p>
          <a:p>
            <a:pPr lvl="1"/>
            <a:r>
              <a:rPr lang="en-US" dirty="0"/>
              <a:t>4 cluster is optimum</a:t>
            </a:r>
          </a:p>
        </p:txBody>
      </p:sp>
    </p:spTree>
    <p:extLst>
      <p:ext uri="{BB962C8B-B14F-4D97-AF65-F5344CB8AC3E}">
        <p14:creationId xmlns:p14="http://schemas.microsoft.com/office/powerpoint/2010/main" val="49658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11EFB-56C3-D44D-B037-DC623EB4B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common venues in each cluster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FCD2F-4837-D042-8373-3BB42B191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550004"/>
            <a:ext cx="4992688" cy="419548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Cluster 0</a:t>
            </a:r>
            <a:r>
              <a:rPr lang="en-US" dirty="0"/>
              <a:t>: Food, Nightlife</a:t>
            </a:r>
          </a:p>
          <a:p>
            <a:endParaRPr lang="en-US" dirty="0"/>
          </a:p>
          <a:p>
            <a:r>
              <a:rPr lang="en-US" dirty="0">
                <a:solidFill>
                  <a:srgbClr val="721D81"/>
                </a:solidFill>
              </a:rPr>
              <a:t>Cluster 1</a:t>
            </a:r>
            <a:r>
              <a:rPr lang="en-US" dirty="0"/>
              <a:t>: Food, Shop &amp; Services</a:t>
            </a:r>
          </a:p>
          <a:p>
            <a:endParaRPr lang="en-US" dirty="0"/>
          </a:p>
          <a:p>
            <a:r>
              <a:rPr lang="en-US" dirty="0">
                <a:solidFill>
                  <a:srgbClr val="F1605E"/>
                </a:solidFill>
              </a:rPr>
              <a:t>Cluster 2</a:t>
            </a:r>
            <a:r>
              <a:rPr lang="en-US" dirty="0"/>
              <a:t>: Outdoor &amp; Rec</a:t>
            </a:r>
          </a:p>
          <a:p>
            <a:endParaRPr lang="en-US" dirty="0"/>
          </a:p>
          <a:p>
            <a:r>
              <a:rPr lang="en-US" dirty="0">
                <a:solidFill>
                  <a:srgbClr val="FCFDBF"/>
                </a:solidFill>
              </a:rPr>
              <a:t>Cluster 3</a:t>
            </a:r>
            <a:r>
              <a:rPr lang="en-US" dirty="0"/>
              <a:t>: Travel &amp; transport (Heathrow &amp; London City Airport)</a:t>
            </a:r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213EB216-6D42-554D-86F7-A51C3477B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51846"/>
            <a:ext cx="5921829" cy="349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326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326D-EE35-534F-84FD-5D58B7A78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Crime prevalence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52A9B-886E-AB40-ADE9-F31DD04D1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498" y="1853248"/>
            <a:ext cx="4266974" cy="419548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 crimes in 2019 – 2020 are grouped by borough, normalized by population</a:t>
            </a:r>
          </a:p>
          <a:p>
            <a:endParaRPr lang="en-US" dirty="0"/>
          </a:p>
          <a:p>
            <a:r>
              <a:rPr lang="en-US" dirty="0"/>
              <a:t>Highest: </a:t>
            </a:r>
            <a:r>
              <a:rPr lang="en-US" dirty="0">
                <a:solidFill>
                  <a:srgbClr val="F1605E"/>
                </a:solidFill>
              </a:rPr>
              <a:t>Westminster</a:t>
            </a:r>
          </a:p>
          <a:p>
            <a:endParaRPr lang="en-US" dirty="0"/>
          </a:p>
          <a:p>
            <a:r>
              <a:rPr lang="en-US" dirty="0"/>
              <a:t>High: </a:t>
            </a:r>
            <a:r>
              <a:rPr lang="en-US" dirty="0">
                <a:solidFill>
                  <a:schemeClr val="bg1"/>
                </a:solidFill>
              </a:rPr>
              <a:t>Kensington &amp; Chelsea, London City, Camden, Hammersmith &amp; Fulham, Southwark</a:t>
            </a:r>
            <a:r>
              <a:rPr lang="en-US" dirty="0"/>
              <a:t>, </a:t>
            </a:r>
            <a:r>
              <a:rPr lang="en-US" dirty="0">
                <a:solidFill>
                  <a:srgbClr val="721D81"/>
                </a:solidFill>
              </a:rPr>
              <a:t>Hackney, Islington</a:t>
            </a:r>
            <a:r>
              <a:rPr lang="en-US" dirty="0"/>
              <a:t>, </a:t>
            </a:r>
            <a:r>
              <a:rPr lang="en-US" dirty="0" err="1">
                <a:solidFill>
                  <a:srgbClr val="FCFDBF"/>
                </a:solidFill>
              </a:rPr>
              <a:t>Newham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Highly touristic area</a:t>
            </a:r>
          </a:p>
          <a:p>
            <a:pPr lvl="1"/>
            <a:endParaRPr lang="en-US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F3E5AD8F-48CD-4F4E-8702-CFA7A5341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472" y="1853248"/>
            <a:ext cx="6739988" cy="389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30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8E63-F353-B741-9CEE-1D4177DD2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Rental price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12EA-F894-F44D-BA7E-5B2978577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4223068" cy="4195481"/>
          </a:xfrm>
        </p:spPr>
        <p:txBody>
          <a:bodyPr/>
          <a:lstStyle/>
          <a:p>
            <a:r>
              <a:rPr lang="en-US" dirty="0"/>
              <a:t>heat map shows price of 1 bedroom flat offers on Rightmove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Highest rent : </a:t>
            </a:r>
            <a:r>
              <a:rPr lang="en-US" dirty="0">
                <a:solidFill>
                  <a:schemeClr val="bg1"/>
                </a:solidFill>
              </a:rPr>
              <a:t>Westminster, Kensington &amp; Chelsea, City of London  </a:t>
            </a:r>
          </a:p>
          <a:p>
            <a:pPr lvl="1"/>
            <a:r>
              <a:rPr lang="en-US" dirty="0"/>
              <a:t>TFL travel zone 1</a:t>
            </a:r>
          </a:p>
          <a:p>
            <a:endParaRPr lang="en-US" dirty="0">
              <a:solidFill>
                <a:srgbClr val="F1605E"/>
              </a:solidFill>
            </a:endParaRPr>
          </a:p>
          <a:p>
            <a:endParaRPr lang="en-US" dirty="0">
              <a:solidFill>
                <a:srgbClr val="F1605E"/>
              </a:solidFill>
            </a:endParaRPr>
          </a:p>
        </p:txBody>
      </p:sp>
      <p:pic>
        <p:nvPicPr>
          <p:cNvPr id="7" name="Picture 6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B772D47D-3E29-DD41-BB56-F2BB05F93B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8472" y="1853248"/>
            <a:ext cx="637032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334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3304-CD9F-B541-8073-488D41C28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F6156-00BB-9C46-B77C-FD8AD1D7F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853248"/>
            <a:ext cx="10442577" cy="439515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K-means algorithm partitions London into 4 clusters</a:t>
            </a:r>
          </a:p>
          <a:p>
            <a:pPr lvl="1"/>
            <a:r>
              <a:rPr lang="en-US" dirty="0"/>
              <a:t>Cluster 0 for foodie &amp; nightlife focused</a:t>
            </a:r>
          </a:p>
          <a:p>
            <a:pPr lvl="1"/>
            <a:r>
              <a:rPr lang="en-US" dirty="0"/>
              <a:t>Cluster 1 ideal for foodie &amp; shoppers</a:t>
            </a:r>
          </a:p>
          <a:p>
            <a:pPr lvl="1"/>
            <a:r>
              <a:rPr lang="en-US" dirty="0"/>
              <a:t>Cluster 2 for outdoorsy Londoners</a:t>
            </a:r>
          </a:p>
          <a:p>
            <a:pPr lvl="1"/>
            <a:r>
              <a:rPr lang="en-US" dirty="0"/>
              <a:t>Cluster 3 ideal for frequent travelers, due to proximity to airports</a:t>
            </a:r>
          </a:p>
          <a:p>
            <a:endParaRPr lang="en-US" dirty="0"/>
          </a:p>
          <a:p>
            <a:r>
              <a:rPr lang="en-US" dirty="0"/>
              <a:t>Crime prevalence may correlate to tourism (future work recommendation)</a:t>
            </a:r>
          </a:p>
          <a:p>
            <a:pPr lvl="1"/>
            <a:r>
              <a:rPr lang="en-US" dirty="0"/>
              <a:t>Highest crime prevalence in Westminster</a:t>
            </a:r>
          </a:p>
          <a:p>
            <a:pPr lvl="1"/>
            <a:r>
              <a:rPr lang="en-US" dirty="0"/>
              <a:t>High crime prevalence in touristic areas, such as London City, Kensington &amp; Chelsea, Camden, Southwark</a:t>
            </a:r>
          </a:p>
          <a:p>
            <a:pPr lvl="1"/>
            <a:endParaRPr lang="en-US" dirty="0"/>
          </a:p>
          <a:p>
            <a:r>
              <a:rPr lang="en-US" dirty="0"/>
              <a:t>Rental price seems to correlate to TFL travel zone</a:t>
            </a:r>
          </a:p>
          <a:p>
            <a:pPr lvl="1"/>
            <a:r>
              <a:rPr lang="en-US" dirty="0"/>
              <a:t>Highest in Westminster, London City, Kensington &amp; Chelsea</a:t>
            </a:r>
          </a:p>
        </p:txBody>
      </p:sp>
    </p:spTree>
    <p:extLst>
      <p:ext uri="{BB962C8B-B14F-4D97-AF65-F5344CB8AC3E}">
        <p14:creationId xmlns:p14="http://schemas.microsoft.com/office/powerpoint/2010/main" val="37052925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{98507A11-285E-C243-A4E8-1CE723885D6C}tf10001062</Template>
  <TotalTime>834</TotalTime>
  <Words>356</Words>
  <Application>Microsoft Macintosh PowerPoint</Application>
  <PresentationFormat>Widescreen</PresentationFormat>
  <Paragraphs>64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Century Gothic</vt:lpstr>
      <vt:lpstr>Wingdings 3</vt:lpstr>
      <vt:lpstr>Ion</vt:lpstr>
      <vt:lpstr>Battle of the Neighborhoods</vt:lpstr>
      <vt:lpstr>Background</vt:lpstr>
      <vt:lpstr>Data</vt:lpstr>
      <vt:lpstr>K- means algorithm</vt:lpstr>
      <vt:lpstr>Most common venues in each cluster</vt:lpstr>
      <vt:lpstr>Crime prevalence </vt:lpstr>
      <vt:lpstr>Rental price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Joewondo, Nerine</dc:creator>
  <cp:lastModifiedBy>Joewondo, Nerine</cp:lastModifiedBy>
  <cp:revision>7</cp:revision>
  <dcterms:created xsi:type="dcterms:W3CDTF">2021-02-28T22:01:47Z</dcterms:created>
  <dcterms:modified xsi:type="dcterms:W3CDTF">2021-03-01T11:56:12Z</dcterms:modified>
</cp:coreProperties>
</file>

<file path=docProps/thumbnail.jpeg>
</file>